
<file path=[Content_Types].xml><?xml version="1.0" encoding="utf-8"?>
<Types xmlns="http://schemas.openxmlformats.org/package/2006/content-types">
  <Default Extension="gif" ContentType="image/gif"/>
  <Default Extension="jpe" ContentType="image/jpeg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.jpg" ContentType="image/jpeg"/>
  <Override PartName="/ppt/media/image7.jpg" ContentType="image/jpeg"/>
  <Override PartName="/ppt/media/image12.jpg" ContentType="image/jpeg"/>
  <Override PartName="/ppt/media/image14.jpg" ContentType="image/jpeg"/>
  <Override PartName="/ppt/media/image16.jpg" ContentType="image/jpeg"/>
  <Override PartName="/ppt/media/image22.jpg" ContentType="image/jpeg"/>
  <Override PartName="/ppt/media/image24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5.jpg" ContentType="image/jpeg"/>
  <Override PartName="/ppt/media/image3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94" r:id="rId7"/>
    <p:sldId id="263" r:id="rId8"/>
    <p:sldId id="264" r:id="rId9"/>
    <p:sldId id="295" r:id="rId10"/>
    <p:sldId id="266" r:id="rId11"/>
    <p:sldId id="267" r:id="rId12"/>
    <p:sldId id="268" r:id="rId13"/>
    <p:sldId id="296" r:id="rId14"/>
    <p:sldId id="297" r:id="rId15"/>
    <p:sldId id="298" r:id="rId16"/>
    <p:sldId id="258" r:id="rId17"/>
    <p:sldId id="309" r:id="rId18"/>
    <p:sldId id="310" r:id="rId19"/>
    <p:sldId id="311" r:id="rId20"/>
    <p:sldId id="312" r:id="rId21"/>
    <p:sldId id="313" r:id="rId22"/>
    <p:sldId id="262" r:id="rId23"/>
    <p:sldId id="314" r:id="rId24"/>
    <p:sldId id="315" r:id="rId25"/>
    <p:sldId id="265" r:id="rId26"/>
    <p:sldId id="316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6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586AB-FA45-411E-8C33-1B674B88ED9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3AFDAE-8682-45A4-B162-CF5BD1839DF8}">
      <dgm:prSet/>
      <dgm:spPr/>
      <dgm:t>
        <a:bodyPr/>
        <a:lstStyle/>
        <a:p>
          <a:r>
            <a:rPr lang="en-IE"/>
            <a:t>Components of an IoT Application</a:t>
          </a:r>
          <a:endParaRPr lang="en-US"/>
        </a:p>
      </dgm:t>
    </dgm:pt>
    <dgm:pt modelId="{2DDB416A-E0FC-45DA-81A8-430738400ED8}" type="parTrans" cxnId="{623CB5A0-540C-4B48-8B68-C4C9EBDA02AF}">
      <dgm:prSet/>
      <dgm:spPr/>
      <dgm:t>
        <a:bodyPr/>
        <a:lstStyle/>
        <a:p>
          <a:endParaRPr lang="en-US"/>
        </a:p>
      </dgm:t>
    </dgm:pt>
    <dgm:pt modelId="{17584980-5656-4142-B1DE-660A45194CD4}" type="sibTrans" cxnId="{623CB5A0-540C-4B48-8B68-C4C9EBDA02AF}">
      <dgm:prSet/>
      <dgm:spPr/>
      <dgm:t>
        <a:bodyPr/>
        <a:lstStyle/>
        <a:p>
          <a:endParaRPr lang="en-US"/>
        </a:p>
      </dgm:t>
    </dgm:pt>
    <dgm:pt modelId="{F9D91CB6-B6C4-4155-B388-F202ABD0327C}">
      <dgm:prSet/>
      <dgm:spPr/>
      <dgm:t>
        <a:bodyPr/>
        <a:lstStyle/>
        <a:p>
          <a:r>
            <a:rPr lang="en-IE"/>
            <a:t>Single Board Computers</a:t>
          </a:r>
          <a:endParaRPr lang="en-US"/>
        </a:p>
      </dgm:t>
    </dgm:pt>
    <dgm:pt modelId="{9A742B48-F9F4-435C-B395-DFC6197071FD}" type="parTrans" cxnId="{77F6DA6C-E10E-4A37-8C20-445B4BAFCB0F}">
      <dgm:prSet/>
      <dgm:spPr/>
      <dgm:t>
        <a:bodyPr/>
        <a:lstStyle/>
        <a:p>
          <a:endParaRPr lang="en-US"/>
        </a:p>
      </dgm:t>
    </dgm:pt>
    <dgm:pt modelId="{D3C815CE-7308-49C2-A503-3A1EEF24D325}" type="sibTrans" cxnId="{77F6DA6C-E10E-4A37-8C20-445B4BAFCB0F}">
      <dgm:prSet/>
      <dgm:spPr/>
      <dgm:t>
        <a:bodyPr/>
        <a:lstStyle/>
        <a:p>
          <a:endParaRPr lang="en-US"/>
        </a:p>
      </dgm:t>
    </dgm:pt>
    <dgm:pt modelId="{925E4CC3-75CC-406B-8200-E34828590568}">
      <dgm:prSet/>
      <dgm:spPr/>
      <dgm:t>
        <a:bodyPr/>
        <a:lstStyle/>
        <a:p>
          <a:r>
            <a:rPr lang="en-IE"/>
            <a:t>Microcontrollers</a:t>
          </a:r>
          <a:endParaRPr lang="en-US"/>
        </a:p>
      </dgm:t>
    </dgm:pt>
    <dgm:pt modelId="{F6EDF6D3-8BD2-4846-895F-DAF357F781D0}" type="parTrans" cxnId="{E2BD5C71-0383-49C4-B1E5-55B6053674A6}">
      <dgm:prSet/>
      <dgm:spPr/>
      <dgm:t>
        <a:bodyPr/>
        <a:lstStyle/>
        <a:p>
          <a:endParaRPr lang="en-US"/>
        </a:p>
      </dgm:t>
    </dgm:pt>
    <dgm:pt modelId="{D99326AB-35F1-4CDA-A409-7708E32756CB}" type="sibTrans" cxnId="{E2BD5C71-0383-49C4-B1E5-55B6053674A6}">
      <dgm:prSet/>
      <dgm:spPr/>
      <dgm:t>
        <a:bodyPr/>
        <a:lstStyle/>
        <a:p>
          <a:endParaRPr lang="en-US"/>
        </a:p>
      </dgm:t>
    </dgm:pt>
    <dgm:pt modelId="{E71D6B72-C377-40BE-A133-6799CDB1BC6D}" type="pres">
      <dgm:prSet presAssocID="{5AA586AB-FA45-411E-8C33-1B674B88ED96}" presName="vert0" presStyleCnt="0">
        <dgm:presLayoutVars>
          <dgm:dir/>
          <dgm:animOne val="branch"/>
          <dgm:animLvl val="lvl"/>
        </dgm:presLayoutVars>
      </dgm:prSet>
      <dgm:spPr/>
    </dgm:pt>
    <dgm:pt modelId="{5C170CFF-F116-4DCF-9029-B902C3081693}" type="pres">
      <dgm:prSet presAssocID="{5E3AFDAE-8682-45A4-B162-CF5BD1839DF8}" presName="thickLine" presStyleLbl="alignNode1" presStyleIdx="0" presStyleCnt="3"/>
      <dgm:spPr/>
    </dgm:pt>
    <dgm:pt modelId="{D6C22BD2-20EE-45EF-8215-27ACAD9399EF}" type="pres">
      <dgm:prSet presAssocID="{5E3AFDAE-8682-45A4-B162-CF5BD1839DF8}" presName="horz1" presStyleCnt="0"/>
      <dgm:spPr/>
    </dgm:pt>
    <dgm:pt modelId="{ECAA8063-11A0-4D26-933F-EC7DBC84CF79}" type="pres">
      <dgm:prSet presAssocID="{5E3AFDAE-8682-45A4-B162-CF5BD1839DF8}" presName="tx1" presStyleLbl="revTx" presStyleIdx="0" presStyleCnt="3"/>
      <dgm:spPr/>
    </dgm:pt>
    <dgm:pt modelId="{5C58CF04-43B3-4B86-AEDD-8414A2FA760B}" type="pres">
      <dgm:prSet presAssocID="{5E3AFDAE-8682-45A4-B162-CF5BD1839DF8}" presName="vert1" presStyleCnt="0"/>
      <dgm:spPr/>
    </dgm:pt>
    <dgm:pt modelId="{F3498CF3-6533-4076-B304-FC647F44D26C}" type="pres">
      <dgm:prSet presAssocID="{F9D91CB6-B6C4-4155-B388-F202ABD0327C}" presName="thickLine" presStyleLbl="alignNode1" presStyleIdx="1" presStyleCnt="3"/>
      <dgm:spPr/>
    </dgm:pt>
    <dgm:pt modelId="{5AAD75AE-D267-4FFA-82BF-BD0CB063517F}" type="pres">
      <dgm:prSet presAssocID="{F9D91CB6-B6C4-4155-B388-F202ABD0327C}" presName="horz1" presStyleCnt="0"/>
      <dgm:spPr/>
    </dgm:pt>
    <dgm:pt modelId="{3A0A3425-464E-4A25-B4AE-D5E5CCE8C294}" type="pres">
      <dgm:prSet presAssocID="{F9D91CB6-B6C4-4155-B388-F202ABD0327C}" presName="tx1" presStyleLbl="revTx" presStyleIdx="1" presStyleCnt="3"/>
      <dgm:spPr/>
    </dgm:pt>
    <dgm:pt modelId="{0BCA68B7-7EAF-40DE-8981-048CB62691AA}" type="pres">
      <dgm:prSet presAssocID="{F9D91CB6-B6C4-4155-B388-F202ABD0327C}" presName="vert1" presStyleCnt="0"/>
      <dgm:spPr/>
    </dgm:pt>
    <dgm:pt modelId="{0BA36ED4-2EC7-43BD-AC1F-CA54A509C3A6}" type="pres">
      <dgm:prSet presAssocID="{925E4CC3-75CC-406B-8200-E34828590568}" presName="thickLine" presStyleLbl="alignNode1" presStyleIdx="2" presStyleCnt="3"/>
      <dgm:spPr/>
    </dgm:pt>
    <dgm:pt modelId="{CCF93C8A-867B-409D-AECA-698535FD575E}" type="pres">
      <dgm:prSet presAssocID="{925E4CC3-75CC-406B-8200-E34828590568}" presName="horz1" presStyleCnt="0"/>
      <dgm:spPr/>
    </dgm:pt>
    <dgm:pt modelId="{04ED7B3A-3209-4541-9F74-0030E587F190}" type="pres">
      <dgm:prSet presAssocID="{925E4CC3-75CC-406B-8200-E34828590568}" presName="tx1" presStyleLbl="revTx" presStyleIdx="2" presStyleCnt="3"/>
      <dgm:spPr/>
    </dgm:pt>
    <dgm:pt modelId="{60DA9CF2-0B76-4C53-977D-3EA4E1779682}" type="pres">
      <dgm:prSet presAssocID="{925E4CC3-75CC-406B-8200-E34828590568}" presName="vert1" presStyleCnt="0"/>
      <dgm:spPr/>
    </dgm:pt>
  </dgm:ptLst>
  <dgm:cxnLst>
    <dgm:cxn modelId="{B7D35A02-DE51-486B-BEB3-E883063B5F2B}" type="presOf" srcId="{925E4CC3-75CC-406B-8200-E34828590568}" destId="{04ED7B3A-3209-4541-9F74-0030E587F190}" srcOrd="0" destOrd="0" presId="urn:microsoft.com/office/officeart/2008/layout/LinedList"/>
    <dgm:cxn modelId="{8423D912-BF10-44B9-A5A2-F8147848E9EB}" type="presOf" srcId="{5AA586AB-FA45-411E-8C33-1B674B88ED96}" destId="{E71D6B72-C377-40BE-A133-6799CDB1BC6D}" srcOrd="0" destOrd="0" presId="urn:microsoft.com/office/officeart/2008/layout/LinedList"/>
    <dgm:cxn modelId="{7FBA9D14-B374-46A3-BE9C-D811CCAE0993}" type="presOf" srcId="{F9D91CB6-B6C4-4155-B388-F202ABD0327C}" destId="{3A0A3425-464E-4A25-B4AE-D5E5CCE8C294}" srcOrd="0" destOrd="0" presId="urn:microsoft.com/office/officeart/2008/layout/LinedList"/>
    <dgm:cxn modelId="{77F6DA6C-E10E-4A37-8C20-445B4BAFCB0F}" srcId="{5AA586AB-FA45-411E-8C33-1B674B88ED96}" destId="{F9D91CB6-B6C4-4155-B388-F202ABD0327C}" srcOrd="1" destOrd="0" parTransId="{9A742B48-F9F4-435C-B395-DFC6197071FD}" sibTransId="{D3C815CE-7308-49C2-A503-3A1EEF24D325}"/>
    <dgm:cxn modelId="{E2BD5C71-0383-49C4-B1E5-55B6053674A6}" srcId="{5AA586AB-FA45-411E-8C33-1B674B88ED96}" destId="{925E4CC3-75CC-406B-8200-E34828590568}" srcOrd="2" destOrd="0" parTransId="{F6EDF6D3-8BD2-4846-895F-DAF357F781D0}" sibTransId="{D99326AB-35F1-4CDA-A409-7708E32756CB}"/>
    <dgm:cxn modelId="{D9FEC457-7021-4B86-AFB2-60EEF3DBAC67}" type="presOf" srcId="{5E3AFDAE-8682-45A4-B162-CF5BD1839DF8}" destId="{ECAA8063-11A0-4D26-933F-EC7DBC84CF79}" srcOrd="0" destOrd="0" presId="urn:microsoft.com/office/officeart/2008/layout/LinedList"/>
    <dgm:cxn modelId="{623CB5A0-540C-4B48-8B68-C4C9EBDA02AF}" srcId="{5AA586AB-FA45-411E-8C33-1B674B88ED96}" destId="{5E3AFDAE-8682-45A4-B162-CF5BD1839DF8}" srcOrd="0" destOrd="0" parTransId="{2DDB416A-E0FC-45DA-81A8-430738400ED8}" sibTransId="{17584980-5656-4142-B1DE-660A45194CD4}"/>
    <dgm:cxn modelId="{C124290A-CF51-4CDF-8ADD-222B179F2036}" type="presParOf" srcId="{E71D6B72-C377-40BE-A133-6799CDB1BC6D}" destId="{5C170CFF-F116-4DCF-9029-B902C3081693}" srcOrd="0" destOrd="0" presId="urn:microsoft.com/office/officeart/2008/layout/LinedList"/>
    <dgm:cxn modelId="{A8273F46-0C19-4D5B-A43D-50EBDD157F46}" type="presParOf" srcId="{E71D6B72-C377-40BE-A133-6799CDB1BC6D}" destId="{D6C22BD2-20EE-45EF-8215-27ACAD9399EF}" srcOrd="1" destOrd="0" presId="urn:microsoft.com/office/officeart/2008/layout/LinedList"/>
    <dgm:cxn modelId="{E9BD3EA2-E0C7-4F53-B517-2E0D22E229AB}" type="presParOf" srcId="{D6C22BD2-20EE-45EF-8215-27ACAD9399EF}" destId="{ECAA8063-11A0-4D26-933F-EC7DBC84CF79}" srcOrd="0" destOrd="0" presId="urn:microsoft.com/office/officeart/2008/layout/LinedList"/>
    <dgm:cxn modelId="{E2EEEFF4-AACE-41CD-9267-1C90095E28C5}" type="presParOf" srcId="{D6C22BD2-20EE-45EF-8215-27ACAD9399EF}" destId="{5C58CF04-43B3-4B86-AEDD-8414A2FA760B}" srcOrd="1" destOrd="0" presId="urn:microsoft.com/office/officeart/2008/layout/LinedList"/>
    <dgm:cxn modelId="{DF1B57F0-AB68-49C2-8C56-C5E875C4DC9F}" type="presParOf" srcId="{E71D6B72-C377-40BE-A133-6799CDB1BC6D}" destId="{F3498CF3-6533-4076-B304-FC647F44D26C}" srcOrd="2" destOrd="0" presId="urn:microsoft.com/office/officeart/2008/layout/LinedList"/>
    <dgm:cxn modelId="{C6118EC9-BAD1-4EE7-8030-79B5AD0244B2}" type="presParOf" srcId="{E71D6B72-C377-40BE-A133-6799CDB1BC6D}" destId="{5AAD75AE-D267-4FFA-82BF-BD0CB063517F}" srcOrd="3" destOrd="0" presId="urn:microsoft.com/office/officeart/2008/layout/LinedList"/>
    <dgm:cxn modelId="{518B4108-7D1C-433B-8B94-FBF584F13EA8}" type="presParOf" srcId="{5AAD75AE-D267-4FFA-82BF-BD0CB063517F}" destId="{3A0A3425-464E-4A25-B4AE-D5E5CCE8C294}" srcOrd="0" destOrd="0" presId="urn:microsoft.com/office/officeart/2008/layout/LinedList"/>
    <dgm:cxn modelId="{9E6E1EC0-9FE1-4020-89D0-5544AB285FE9}" type="presParOf" srcId="{5AAD75AE-D267-4FFA-82BF-BD0CB063517F}" destId="{0BCA68B7-7EAF-40DE-8981-048CB62691AA}" srcOrd="1" destOrd="0" presId="urn:microsoft.com/office/officeart/2008/layout/LinedList"/>
    <dgm:cxn modelId="{23328FD8-0CCB-4522-9AE2-61B1992E6ED3}" type="presParOf" srcId="{E71D6B72-C377-40BE-A133-6799CDB1BC6D}" destId="{0BA36ED4-2EC7-43BD-AC1F-CA54A509C3A6}" srcOrd="4" destOrd="0" presId="urn:microsoft.com/office/officeart/2008/layout/LinedList"/>
    <dgm:cxn modelId="{6E49C31D-754D-42D0-96A8-454DD66A6BAC}" type="presParOf" srcId="{E71D6B72-C377-40BE-A133-6799CDB1BC6D}" destId="{CCF93C8A-867B-409D-AECA-698535FD575E}" srcOrd="5" destOrd="0" presId="urn:microsoft.com/office/officeart/2008/layout/LinedList"/>
    <dgm:cxn modelId="{966074B7-2BC3-4D50-9346-5A8077753EE0}" type="presParOf" srcId="{CCF93C8A-867B-409D-AECA-698535FD575E}" destId="{04ED7B3A-3209-4541-9F74-0030E587F190}" srcOrd="0" destOrd="0" presId="urn:microsoft.com/office/officeart/2008/layout/LinedList"/>
    <dgm:cxn modelId="{A0439649-81C5-45D6-9804-5FC11AF3BCAB}" type="presParOf" srcId="{CCF93C8A-867B-409D-AECA-698535FD575E}" destId="{60DA9CF2-0B76-4C53-977D-3EA4E17796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70CFF-F116-4DCF-9029-B902C3081693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A8063-11A0-4D26-933F-EC7DBC84CF79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Components of an IoT Application</a:t>
          </a:r>
          <a:endParaRPr lang="en-US" sz="5100" kern="1200"/>
        </a:p>
      </dsp:txBody>
      <dsp:txXfrm>
        <a:off x="0" y="2703"/>
        <a:ext cx="6900512" cy="1843578"/>
      </dsp:txXfrm>
    </dsp:sp>
    <dsp:sp modelId="{F3498CF3-6533-4076-B304-FC647F44D26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A3425-464E-4A25-B4AE-D5E5CCE8C294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Single Board Computers</a:t>
          </a:r>
          <a:endParaRPr lang="en-US" sz="5100" kern="1200"/>
        </a:p>
      </dsp:txBody>
      <dsp:txXfrm>
        <a:off x="0" y="1846281"/>
        <a:ext cx="6900512" cy="1843578"/>
      </dsp:txXfrm>
    </dsp:sp>
    <dsp:sp modelId="{0BA36ED4-2EC7-43BD-AC1F-CA54A509C3A6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D7B3A-3209-4541-9F74-0030E587F190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5100" kern="1200"/>
            <a:t>Microcontrollers</a:t>
          </a:r>
          <a:endParaRPr lang="en-US" sz="5100" kern="120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CF6-7945-A658-AAD3-70ECAB9B6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B4B28-6115-84A3-C38A-D3C75E47D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2C41-D245-A661-E25C-B47E310D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84F78-FD59-B43E-9079-67FA2775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624F2-3521-BE58-980C-314584F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988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5243-F02E-2107-F5F9-690079EA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DE41-C98F-84A7-CA97-89FCEE405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D8CE7-F36E-2983-D4D7-2108DECA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0702-0DFE-37DB-6A53-25FDAB6A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9ACA5-1BE2-4ADE-1BBB-7931CFDA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48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F908D-7601-2660-9AB2-808C9FBAC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7C590-1EA4-8C79-D8F5-806794930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295C-C94D-E592-A569-5A307896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6710A-86C4-5CBF-1BD7-6E2A5405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61D27-9D93-9053-5C91-AF4CE793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294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5D2E-4D72-CFE8-2DDB-467D3A76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A15D-F20C-C1EE-5C9F-A06C9202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3B5F-B490-71F9-67D9-5271DACF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EBF2-C51C-25FE-A92F-392BFCEB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25ED-3663-F85E-1498-62B7050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587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62C1-7201-12B3-3E3A-D29BB939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B067-8811-16F5-80BF-AE0726076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86899-3D61-0E51-33B4-53C7F681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71CC-918B-1E90-5E47-767F285A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A017-CDB8-B106-F725-AE97F74A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721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BFFE-E3E3-1F35-7111-8CEC7A77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443B-D3F7-6957-BCA6-4AA6215C9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9648A-0CE9-50FC-F5D9-C95D80106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1F133-8876-3D35-1DC6-B4E5D2D6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61256-2574-D1CB-B39B-C233B8F2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ED2B4-13A2-52BE-2293-808D19F6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649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5F22-E74A-ED12-7CBC-A19A68B7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09A9-1703-9A0B-625D-22A89BE5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9561F-69CE-4A47-205B-9D8B8AB08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AC399-21FC-85A0-3431-C23BDF21A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70D43-F737-78D1-3AEC-D2E726EE9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FE503-80A0-41D8-3D34-177C640E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E7CDC-D888-23AB-9CA3-F38ADEB5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1838A-641B-839B-656F-C1FA77F9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073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8749-6DB6-2F08-8381-10CE36C0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0501E-BCFF-1F26-33AF-DB10CEA9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CE3B2-0FD0-E1CB-E3EF-17546817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B4F7A-7E91-1E86-7389-41950DCE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542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0CA72-A325-5A43-9F2F-9B4E87A8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D2442-B232-FEDF-742F-EC7BF896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E89DC-49D1-50B6-43BF-CF325480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35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646C-1A11-6163-385C-E70A1C5B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9760-FC9D-08B6-6E7C-1AA2ADAB2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F39C9-A292-AE11-C73C-B4C9CE789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D14D-E018-75FA-4B65-6168C622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BA1B5-D00A-4A8F-9009-66D975DC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677FE-4BD4-AF44-8EE5-97B48C22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690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4361-774D-9CD5-79F4-BEE26138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17809-77F0-2E44-6189-F7D1FF763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E8FA6-5C2F-B3BD-6DAF-C5628156E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98C6-BEA6-44E5-C528-885787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142BB-2B9D-8278-2137-6DA231FF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3B84D-0975-01FC-3FAE-CFCCEED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352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6A8D6-1816-BB2A-E020-68CECC6D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A26F6-650C-6556-8060-977E7D5C0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7F6B-9561-F46F-1541-595B1F250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44E6D1-976D-495A-BB8C-B9D7AECAD295}" type="datetimeFigureOut">
              <a:rPr lang="en-IE" smtClean="0"/>
              <a:t>26/01/2025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AEB33-AC8E-7A15-5153-492AAB2A5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35FE-546C-794D-8A00-54FE6664A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87706-5316-4889-9E8E-8C77714DEB5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82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.inspiredpencil.com/pictures-2023/donkey-shrek-p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dfreephotos.com/Free-Stock-Photos/lock-and-key.jpg.php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rduino-mkr-wifi-1010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lectronicamade.com/raspberry-pi-2-modelo-b/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bug.io/blog/2019/09/raspberry-pi-4-review-benchmark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2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microcontroller-png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jpralves.net/post/2021/03/11/arduino-watering-system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roalfieri.it/elettronica/mkr1010-e-ink-epd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ectronics-lab.com/raspberry-pi-compute-module-4-pcie-nvme-support-released-2021/rpi-4/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-electronics.org/arduino-mkr-wifi-1010/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svgsilh.com/image/297629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8/how-car-technology-has-changed-over-time-and-what-we-can-expect-to-see-in-the-future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inc.com/ece-expertise/vehicle-ecu-design-and-development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alifornia_license_plate_ANPR.pn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20-platform.blogspot.com/2014/04/tricking-traffic-radars.html" TargetMode="External"/><Relationship Id="rId4" Type="http://schemas.openxmlformats.org/officeDocument/2006/relationships/image" Target="../media/image34.jpe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i.com/index.php/Raspberry_Pi_night_vision_camera_adjustable-focus_module_ER-0016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Raspberry-Pi-Arduino-Serial-Communication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response-101530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wired.it/economia/business/2017/07/10/amazon-prime-day-affari/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4C34-B931-CA23-CA45-80D9884D4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IoT Standard and 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3D68D-0AC3-0A21-37E0-CEC59B724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More Introduction Stuff</a:t>
            </a:r>
          </a:p>
        </p:txBody>
      </p:sp>
    </p:spTree>
    <p:extLst>
      <p:ext uri="{BB962C8B-B14F-4D97-AF65-F5344CB8AC3E}">
        <p14:creationId xmlns:p14="http://schemas.microsoft.com/office/powerpoint/2010/main" val="334853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032" y="1338481"/>
            <a:ext cx="10861483" cy="51658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6F8516-DF0B-686B-92A4-EC1725E87DAD}"/>
              </a:ext>
            </a:extLst>
          </p:cNvPr>
          <p:cNvSpPr txBox="1">
            <a:spLocks/>
          </p:cNvSpPr>
          <p:nvPr/>
        </p:nvSpPr>
        <p:spPr>
          <a:xfrm>
            <a:off x="640079" y="325369"/>
            <a:ext cx="5363155" cy="883229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5400" dirty="0"/>
              <a:t>A Device on the Edge</a:t>
            </a:r>
          </a:p>
        </p:txBody>
      </p:sp>
      <p:pic>
        <p:nvPicPr>
          <p:cNvPr id="5" name="Picture 4" descr="A donkey with long ears&#10;&#10;Description automatically generated">
            <a:extLst>
              <a:ext uri="{FF2B5EF4-FFF2-40B4-BE49-F238E27FC236}">
                <a16:creationId xmlns:a16="http://schemas.microsoft.com/office/drawing/2014/main" id="{ED8BDB20-F670-6D06-C1BB-8A321C4F8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0455" y="325369"/>
            <a:ext cx="918100" cy="101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100899"/>
            <a:ext cx="10237398" cy="6570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89" y="173534"/>
            <a:ext cx="11658903" cy="62741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22E7-7780-7E4F-908B-0FA9B2B3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7A9B-8104-1562-42CB-B967C165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CBAD-86AA-A8BE-280A-6B7639CF9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 dirty="0"/>
              <a:t>What other security challenges do you think IoT Systems have? 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9F75BC66-DD23-C9D6-9ECF-9DD49A08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701085" y="0"/>
            <a:ext cx="3634874" cy="36238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 descr="A lock on a screen&#10;&#10;Description automatically generated">
            <a:extLst>
              <a:ext uri="{FF2B5EF4-FFF2-40B4-BE49-F238E27FC236}">
                <a16:creationId xmlns:a16="http://schemas.microsoft.com/office/drawing/2014/main" id="{F33F2B11-1157-FD0E-C839-4DFB32861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40144" y="3769536"/>
            <a:ext cx="4057650" cy="2286000"/>
          </a:xfrm>
          <a:prstGeom prst="rect">
            <a:avLst/>
          </a:prstGeom>
        </p:spPr>
      </p:pic>
      <p:pic>
        <p:nvPicPr>
          <p:cNvPr id="7" name="Picture 6" descr="A lock on a screen&#10;&#10;Description automatically generated">
            <a:extLst>
              <a:ext uri="{FF2B5EF4-FFF2-40B4-BE49-F238E27FC236}">
                <a16:creationId xmlns:a16="http://schemas.microsoft.com/office/drawing/2014/main" id="{5EC0661F-4F94-514F-DFDC-1D931C27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92544" y="3921936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0D69-E731-22BC-F50B-6931B2EA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4034810" cy="3566160"/>
          </a:xfrm>
        </p:spPr>
        <p:txBody>
          <a:bodyPr anchor="b">
            <a:normAutofit/>
          </a:bodyPr>
          <a:lstStyle/>
          <a:p>
            <a:pPr algn="l"/>
            <a:r>
              <a:rPr lang="en-IE" sz="4200" b="1" dirty="0"/>
              <a:t>Single Board Computers</a:t>
            </a:r>
            <a:br>
              <a:rPr lang="en-IE" sz="4200" dirty="0"/>
            </a:br>
            <a:r>
              <a:rPr lang="en-IE" sz="4200" dirty="0"/>
              <a:t>vs</a:t>
            </a:r>
            <a:br>
              <a:rPr lang="en-IE" sz="4200" dirty="0"/>
            </a:br>
            <a:r>
              <a:rPr lang="en-IE" sz="4200" b="1" dirty="0"/>
              <a:t>Microcontrollers</a:t>
            </a:r>
          </a:p>
        </p:txBody>
      </p:sp>
      <p:sp>
        <p:nvSpPr>
          <p:cNvPr id="4" name="AutoShape 2" descr="Generated by DALL·E">
            <a:extLst>
              <a:ext uri="{FF2B5EF4-FFF2-40B4-BE49-F238E27FC236}">
                <a16:creationId xmlns:a16="http://schemas.microsoft.com/office/drawing/2014/main" id="{681BC7FF-230C-30CC-80E0-C3489FF5F7BD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890338" y="4645152"/>
            <a:ext cx="3734014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IE" dirty="0"/>
          </a:p>
        </p:txBody>
      </p:sp>
      <p:pic>
        <p:nvPicPr>
          <p:cNvPr id="7" name="Picture 6" descr="Raspberry and computer parts fighting with swords&#10;&#10;Description automatically generated">
            <a:extLst>
              <a:ext uri="{FF2B5EF4-FFF2-40B4-BE49-F238E27FC236}">
                <a16:creationId xmlns:a16="http://schemas.microsoft.com/office/drawing/2014/main" id="{EF20F806-404C-9FB2-211C-62669CFD5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63B5-3595-109D-B954-5E08221F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IE" dirty="0"/>
              <a:t>SBC vs </a:t>
            </a:r>
            <a:r>
              <a:rPr lang="en-IE" dirty="0" err="1"/>
              <a:t>μC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45FDE-E1A5-9D5E-3819-E40BE5588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IE" dirty="0"/>
              <a:t>Single Board Computer (SBC)</a:t>
            </a:r>
          </a:p>
          <a:p>
            <a:pPr lvl="1"/>
            <a:r>
              <a:rPr lang="en-IE" dirty="0"/>
              <a:t>Example: Raspberry Pi</a:t>
            </a:r>
          </a:p>
          <a:p>
            <a:r>
              <a:rPr lang="en-IE" dirty="0"/>
              <a:t>Microcontroller (</a:t>
            </a:r>
            <a:r>
              <a:rPr lang="en-IE" dirty="0" err="1"/>
              <a:t>μC</a:t>
            </a:r>
            <a:r>
              <a:rPr lang="en-IE" dirty="0"/>
              <a:t>)</a:t>
            </a:r>
          </a:p>
          <a:p>
            <a:pPr lvl="1"/>
            <a:r>
              <a:rPr lang="en-IE" dirty="0"/>
              <a:t>Example: Arduino MKR1010 (kind of…)</a:t>
            </a:r>
          </a:p>
          <a:p>
            <a:r>
              <a:rPr lang="en-IE" dirty="0"/>
              <a:t>What are they?</a:t>
            </a:r>
          </a:p>
          <a:p>
            <a:r>
              <a:rPr lang="en-IE" dirty="0"/>
              <a:t>What are key differences?</a:t>
            </a:r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3E90BAF-90BB-5BBC-CD3F-11DA77B0E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" r="1" b="361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5" name="Picture 4" descr="A green circuit board with many different ports&#10;&#10;Description automatically generated">
            <a:extLst>
              <a:ext uri="{FF2B5EF4-FFF2-40B4-BE49-F238E27FC236}">
                <a16:creationId xmlns:a16="http://schemas.microsoft.com/office/drawing/2014/main" id="{75811176-1C09-F774-E099-E806B052C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139" r="10933" b="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A270F-3317-4C3C-A118-35BD2D609205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electronicamade.com/raspberry-pi-2-modelo-b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90EB-1F5A-1E76-DA52-EB4C6D39478A}"/>
              </a:ext>
            </a:extLst>
          </p:cNvPr>
          <p:cNvSpPr txBox="1"/>
          <p:nvPr/>
        </p:nvSpPr>
        <p:spPr>
          <a:xfrm>
            <a:off x="7419343" y="6870700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open-electronics.org/arduino-mkr-wifi-101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6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CF63-421B-24DA-942A-D4618CCEF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What is a Single Board Computer(SBC)?</a:t>
            </a:r>
            <a:endParaRPr lang="en-IE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04B3-ADA0-AFC7-C126-2B615CA3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GB" sz="2200" dirty="0"/>
              <a:t>A complete computer on a single board</a:t>
            </a:r>
          </a:p>
          <a:p>
            <a:pPr lvl="1"/>
            <a:r>
              <a:rPr lang="en-GB" sz="2200" dirty="0"/>
              <a:t>CPU, RAM, storage, and I/O ports.</a:t>
            </a:r>
          </a:p>
          <a:p>
            <a:r>
              <a:rPr lang="en-GB" sz="2200" dirty="0"/>
              <a:t>Runs a full-fledged operating system </a:t>
            </a:r>
          </a:p>
          <a:p>
            <a:pPr lvl="1"/>
            <a:r>
              <a:rPr lang="en-GB" sz="2200" dirty="0"/>
              <a:t>Linux distributions</a:t>
            </a:r>
          </a:p>
          <a:p>
            <a:r>
              <a:rPr lang="en-GB" sz="2200" dirty="0"/>
              <a:t>Capable of multitasking, web browsing, and running software applications.</a:t>
            </a:r>
          </a:p>
          <a:p>
            <a:r>
              <a:rPr lang="en-GB" sz="2200" dirty="0"/>
              <a:t>Examples: </a:t>
            </a:r>
            <a:br>
              <a:rPr lang="en-GB" sz="2200" dirty="0"/>
            </a:br>
            <a:endParaRPr lang="en-IE" sz="2200" dirty="0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B8C61B5A-EE97-DC4E-B846-63BE0155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8693" y="1923669"/>
            <a:ext cx="4014216" cy="301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36A73-F376-650F-46EA-8AB0827A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5062239"/>
            <a:ext cx="2856328" cy="112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4CAA9-8C62-CF22-50E8-37DFDFB65466}"/>
              </a:ext>
            </a:extLst>
          </p:cNvPr>
          <p:cNvSpPr txBox="1"/>
          <p:nvPr/>
        </p:nvSpPr>
        <p:spPr>
          <a:xfrm>
            <a:off x="9884958" y="664063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 dirty="0">
                <a:solidFill>
                  <a:srgbClr val="FFFFFF"/>
                </a:solidFill>
                <a:hlinkClick r:id="rId3" tooltip="https://ibug.io/blog/2019/09/raspberry-pi-4-review-benchma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I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10A14-E96A-922C-C2BF-5B9B7223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64" y="4871504"/>
            <a:ext cx="1244135" cy="16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4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B4E-A57A-4FAB-A81C-9ADEE61D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Raspberry 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8F7E-49A3-4B47-98F3-C2604C8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10627052" cy="872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000" dirty="0">
                <a:cs typeface="Calibri"/>
              </a:rPr>
              <a:t>Low cost, single board computer</a:t>
            </a:r>
          </a:p>
          <a:p>
            <a:r>
              <a:rPr lang="en-US" sz="2000" dirty="0">
                <a:cs typeface="Calibri"/>
              </a:rPr>
              <a:t>Linux OS</a:t>
            </a:r>
          </a:p>
          <a:p>
            <a:r>
              <a:rPr lang="en-US" sz="2000" dirty="0">
                <a:cs typeface="Calibri"/>
              </a:rPr>
              <a:t>Same features as most laptops/workstations</a:t>
            </a:r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68D78931-AB0E-42C0-8B91-D215673B1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0" b="-2"/>
          <a:stretch/>
        </p:blipFill>
        <p:spPr>
          <a:xfrm>
            <a:off x="2877772" y="2407491"/>
            <a:ext cx="5456783" cy="3740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99BA9-3E72-4D73-98A3-DAAA91BA023F}"/>
              </a:ext>
            </a:extLst>
          </p:cNvPr>
          <p:cNvSpPr txBox="1"/>
          <p:nvPr/>
        </p:nvSpPr>
        <p:spPr>
          <a:xfrm>
            <a:off x="8534396" y="3193212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USB</a:t>
            </a:r>
            <a:r>
              <a:rPr lang="en-US" sz="2800" b="1">
                <a:cs typeface="Calibri"/>
              </a:rPr>
              <a:t> 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46317-6AC6-417A-8BC7-77D504BBC12F}"/>
              </a:ext>
            </a:extLst>
          </p:cNvPr>
          <p:cNvSpPr txBox="1"/>
          <p:nvPr/>
        </p:nvSpPr>
        <p:spPr>
          <a:xfrm>
            <a:off x="8735675" y="51341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RJ45 Ethernet</a:t>
            </a:r>
            <a:endParaRPr lang="en-US" sz="28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84684-84CD-4B34-9D5E-6B362C478360}"/>
              </a:ext>
            </a:extLst>
          </p:cNvPr>
          <p:cNvSpPr txBox="1"/>
          <p:nvPr/>
        </p:nvSpPr>
        <p:spPr>
          <a:xfrm>
            <a:off x="6579068" y="6341849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3.5mm audio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F8D5D-2E8E-4E0D-ADCE-6C04E02ED55D}"/>
              </a:ext>
            </a:extLst>
          </p:cNvPr>
          <p:cNvSpPr txBox="1"/>
          <p:nvPr/>
        </p:nvSpPr>
        <p:spPr>
          <a:xfrm>
            <a:off x="3416046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HDMI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5982B-49E8-4230-9F1A-5B786DE5DE50}"/>
              </a:ext>
            </a:extLst>
          </p:cNvPr>
          <p:cNvSpPr txBox="1"/>
          <p:nvPr/>
        </p:nvSpPr>
        <p:spPr>
          <a:xfrm>
            <a:off x="253027" y="386893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Calibri"/>
              </a:rPr>
              <a:t>LCD Display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83EC6-B858-4905-9E56-81A61301609F}"/>
              </a:ext>
            </a:extLst>
          </p:cNvPr>
          <p:cNvSpPr txBox="1"/>
          <p:nvPr/>
        </p:nvSpPr>
        <p:spPr>
          <a:xfrm>
            <a:off x="1518234" y="634184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Power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F9B14-7B44-4249-A971-E56E122634FC}"/>
              </a:ext>
            </a:extLst>
          </p:cNvPr>
          <p:cNvSpPr txBox="1"/>
          <p:nvPr/>
        </p:nvSpPr>
        <p:spPr>
          <a:xfrm>
            <a:off x="5615781" y="1697954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cs typeface="Calibri"/>
              </a:rPr>
              <a:t>40 pin GPIO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937CF9-E37D-4435-A90A-74A0F3E8EA38}"/>
              </a:ext>
            </a:extLst>
          </p:cNvPr>
          <p:cNvCxnSpPr/>
          <p:nvPr/>
        </p:nvCxnSpPr>
        <p:spPr>
          <a:xfrm flipH="1" flipV="1">
            <a:off x="8436634" y="3073879"/>
            <a:ext cx="609600" cy="25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685B9-8C41-4FE3-887E-CC429586559E}"/>
              </a:ext>
            </a:extLst>
          </p:cNvPr>
          <p:cNvCxnSpPr>
            <a:cxnSpLocks/>
          </p:cNvCxnSpPr>
          <p:nvPr/>
        </p:nvCxnSpPr>
        <p:spPr>
          <a:xfrm flipH="1">
            <a:off x="8393505" y="3539704"/>
            <a:ext cx="767751" cy="6124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1D395A-5112-4D30-950E-004156614BF5}"/>
              </a:ext>
            </a:extLst>
          </p:cNvPr>
          <p:cNvCxnSpPr>
            <a:cxnSpLocks/>
          </p:cNvCxnSpPr>
          <p:nvPr/>
        </p:nvCxnSpPr>
        <p:spPr>
          <a:xfrm flipH="1" flipV="1">
            <a:off x="8379125" y="5331124"/>
            <a:ext cx="652732" cy="57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B800C-24F2-4E3F-939B-41AA574B9CF0}"/>
              </a:ext>
            </a:extLst>
          </p:cNvPr>
          <p:cNvCxnSpPr>
            <a:cxnSpLocks/>
          </p:cNvCxnSpPr>
          <p:nvPr/>
        </p:nvCxnSpPr>
        <p:spPr>
          <a:xfrm flipH="1" flipV="1">
            <a:off x="6495691" y="6236897"/>
            <a:ext cx="537714" cy="35080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735BB-3B4E-4A34-A1FF-99FB3C1357BC}"/>
              </a:ext>
            </a:extLst>
          </p:cNvPr>
          <p:cNvCxnSpPr>
            <a:cxnSpLocks/>
          </p:cNvCxnSpPr>
          <p:nvPr/>
        </p:nvCxnSpPr>
        <p:spPr>
          <a:xfrm flipH="1" flipV="1">
            <a:off x="4885425" y="6150637"/>
            <a:ext cx="20130" cy="2645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AFBDE-36AB-4887-AED9-0BFCD8A7B508}"/>
              </a:ext>
            </a:extLst>
          </p:cNvPr>
          <p:cNvCxnSpPr>
            <a:cxnSpLocks/>
          </p:cNvCxnSpPr>
          <p:nvPr/>
        </p:nvCxnSpPr>
        <p:spPr>
          <a:xfrm flipV="1">
            <a:off x="2921481" y="6165011"/>
            <a:ext cx="641229" cy="322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B58C4-AE40-4ADE-949C-5B7C60744332}"/>
              </a:ext>
            </a:extLst>
          </p:cNvPr>
          <p:cNvCxnSpPr>
            <a:cxnSpLocks/>
          </p:cNvCxnSpPr>
          <p:nvPr/>
        </p:nvCxnSpPr>
        <p:spPr>
          <a:xfrm flipV="1">
            <a:off x="2562046" y="4123425"/>
            <a:ext cx="411192" cy="34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83E63-089C-4F72-8B74-3FC1502EE61D}"/>
              </a:ext>
            </a:extLst>
          </p:cNvPr>
          <p:cNvCxnSpPr>
            <a:cxnSpLocks/>
          </p:cNvCxnSpPr>
          <p:nvPr/>
        </p:nvCxnSpPr>
        <p:spPr>
          <a:xfrm flipH="1">
            <a:off x="5345502" y="2145102"/>
            <a:ext cx="997789" cy="1955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195D59ED-7032-4D73-AA04-1DD5E28F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37" y="1141113"/>
            <a:ext cx="1800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4456-CB32-47DE-ACB8-C7181701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IE"/>
              <a:t>What is a Microcontroller?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D137-0E5D-863A-AE17-317AC159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GB" sz="1700"/>
              <a:t>A compact circuit designed for specific operations in embedded systems.</a:t>
            </a:r>
          </a:p>
          <a:p>
            <a:r>
              <a:rPr lang="en-GB" sz="1700"/>
              <a:t>Contains a CPU, small RAM, storage, and operates without a full OS.</a:t>
            </a:r>
          </a:p>
          <a:p>
            <a:r>
              <a:rPr lang="en-GB" sz="1700"/>
              <a:t>Executes pre-programmed tasks, ideal for hardware interactions.</a:t>
            </a:r>
          </a:p>
          <a:p>
            <a:r>
              <a:rPr lang="en-GB" sz="1700"/>
              <a:t>Example: </a:t>
            </a:r>
          </a:p>
          <a:p>
            <a:pPr lvl="1"/>
            <a:r>
              <a:rPr lang="en-GB" sz="1700"/>
              <a:t>Automated Plant Watering System: An Arduino reads soil moisture levels and automatically waters a plant when it gets too dry.</a:t>
            </a:r>
            <a:endParaRPr lang="en-IE" sz="1700"/>
          </a:p>
        </p:txBody>
      </p:sp>
      <p:pic>
        <p:nvPicPr>
          <p:cNvPr id="2050" name="Picture 2" descr="Arduino Opla used in OKdo home brewery beer project">
            <a:extLst>
              <a:ext uri="{FF2B5EF4-FFF2-40B4-BE49-F238E27FC236}">
                <a16:creationId xmlns:a16="http://schemas.microsoft.com/office/drawing/2014/main" id="{634E19A2-997A-8E27-A546-67793ED51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3849" b="-4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lant in a pot&#10;&#10;Description automatically generated">
            <a:extLst>
              <a:ext uri="{FF2B5EF4-FFF2-40B4-BE49-F238E27FC236}">
                <a16:creationId xmlns:a16="http://schemas.microsoft.com/office/drawing/2014/main" id="{42B36666-BE17-87F3-54D1-AC39E46FC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13" r="11076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black square electronic device with silver metal tips&#10;&#10;Description automatically generated with medium confidence">
            <a:extLst>
              <a:ext uri="{FF2B5EF4-FFF2-40B4-BE49-F238E27FC236}">
                <a16:creationId xmlns:a16="http://schemas.microsoft.com/office/drawing/2014/main" id="{222E2FA0-0C30-329D-C97F-3A0FB22866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9835" r="14705" b="-5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3A56E-34EF-CD26-904E-891F2A354125}"/>
              </a:ext>
            </a:extLst>
          </p:cNvPr>
          <p:cNvSpPr txBox="1"/>
          <p:nvPr/>
        </p:nvSpPr>
        <p:spPr>
          <a:xfrm>
            <a:off x="9732673" y="687070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4" tooltip="https://jpralves.net/post/2021/03/11/arduino-watering-system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4378-66F5-F4DF-812E-3195BCD09EDD}"/>
              </a:ext>
            </a:extLst>
          </p:cNvPr>
          <p:cNvSpPr txBox="1"/>
          <p:nvPr/>
        </p:nvSpPr>
        <p:spPr>
          <a:xfrm>
            <a:off x="7400107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6" tooltip="https://www.pngall.com/microcontroller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connected to a wire">
            <a:extLst>
              <a:ext uri="{FF2B5EF4-FFF2-40B4-BE49-F238E27FC236}">
                <a16:creationId xmlns:a16="http://schemas.microsoft.com/office/drawing/2014/main" id="{0CCA915B-56F8-3798-D831-C952F3853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3" b="7030"/>
          <a:stretch/>
        </p:blipFill>
        <p:spPr>
          <a:xfrm>
            <a:off x="4660388" y="10"/>
            <a:ext cx="753160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ADC9C-451F-D83E-52F1-7DD0581E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E" sz="4000" dirty="0"/>
              <a:t>Arduino </a:t>
            </a:r>
            <a:r>
              <a:rPr lang="en-IE" sz="4000"/>
              <a:t>wifi</a:t>
            </a:r>
            <a:r>
              <a:rPr lang="en-IE" sz="4000" dirty="0"/>
              <a:t> MKR1010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231-967E-7D72-490C-B3E437D5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IE" sz="2000" dirty="0"/>
              <a:t>Powerful  </a:t>
            </a:r>
            <a:r>
              <a:rPr lang="el-GR" sz="2000" dirty="0"/>
              <a:t>μ</a:t>
            </a:r>
            <a:r>
              <a:rPr lang="en-IE" sz="2000" dirty="0"/>
              <a:t>C platform</a:t>
            </a:r>
          </a:p>
          <a:p>
            <a:r>
              <a:rPr lang="en-IE" sz="2000" dirty="0"/>
              <a:t>IoT and network connectivity focused</a:t>
            </a:r>
          </a:p>
          <a:p>
            <a:pPr lvl="1"/>
            <a:r>
              <a:rPr lang="en-IE" sz="2000" dirty="0"/>
              <a:t>Good for networking modules!!!</a:t>
            </a:r>
          </a:p>
          <a:p>
            <a:r>
              <a:rPr lang="en-IE" sz="2000" dirty="0"/>
              <a:t> Open source</a:t>
            </a:r>
          </a:p>
          <a:p>
            <a:r>
              <a:rPr lang="en-IE" sz="2000" dirty="0"/>
              <a:t>Large online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9E9E1-0C21-0835-D5DF-BD24225B6FC4}"/>
              </a:ext>
            </a:extLst>
          </p:cNvPr>
          <p:cNvSpPr txBox="1"/>
          <p:nvPr/>
        </p:nvSpPr>
        <p:spPr>
          <a:xfrm>
            <a:off x="975190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www.mauroalfieri.it/elettronica/mkr1010-e-ink-ep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EF459-7624-2ECA-DAD9-B6C1C7FE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E" sz="5400"/>
              <a:t>Agenda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A1C401C-2E70-0146-ED03-C2662D7D6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10332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12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B15C-05EC-72F1-76CD-0D42892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7116-E1FE-AC69-433A-FBEDDC2D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b="1" dirty="0"/>
              <a:t>Power Consumption: </a:t>
            </a:r>
            <a:r>
              <a:rPr lang="en-IE" dirty="0"/>
              <a:t>Arduino is more energy-efficient than Raspberry Pi.</a:t>
            </a:r>
          </a:p>
          <a:p>
            <a:r>
              <a:rPr lang="en-IE" b="1" dirty="0"/>
              <a:t>Complexity:</a:t>
            </a:r>
            <a:r>
              <a:rPr lang="en-IE" dirty="0"/>
              <a:t> Raspberry Pi can handle intricate tasks due to its robust CPU architecture, memory resources and OS.</a:t>
            </a:r>
          </a:p>
          <a:p>
            <a:r>
              <a:rPr lang="en-IE" b="1" dirty="0"/>
              <a:t>Boot Time: </a:t>
            </a:r>
            <a:r>
              <a:rPr lang="en-IE" dirty="0"/>
              <a:t>Arduino starts nearly instantly, while Raspberry Pi requires boot-up time(like your laptop).</a:t>
            </a:r>
          </a:p>
          <a:p>
            <a:r>
              <a:rPr lang="en-IE" b="1" dirty="0"/>
              <a:t>Cost:</a:t>
            </a:r>
            <a:r>
              <a:rPr lang="en-IE" dirty="0"/>
              <a:t> </a:t>
            </a:r>
            <a:r>
              <a:rPr lang="en-GB" dirty="0"/>
              <a:t>Microcontrollers are generally cheaper than SBCs.</a:t>
            </a:r>
            <a:br>
              <a:rPr lang="en-GB" dirty="0"/>
            </a:br>
            <a:endParaRPr lang="en-GB" dirty="0"/>
          </a:p>
          <a:p>
            <a:pPr lvl="1"/>
            <a:endParaRPr lang="en-GB" dirty="0"/>
          </a:p>
          <a:p>
            <a:r>
              <a:rPr lang="en-IE" b="1" dirty="0"/>
              <a:t>Development: </a:t>
            </a:r>
            <a:r>
              <a:rPr lang="en-IE" dirty="0"/>
              <a:t>Raspberry Pi offers a typical Operating System and desktop-like environment, whereas Arduino requires external coding and uploading.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D85CB-E287-D838-392D-206EF43B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93" y="3834459"/>
            <a:ext cx="2475372" cy="12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0299-98DC-8C59-8C1E-DA3CE8C2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SBCs vs. Microcontrollers Key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9C1-E230-5FB2-B420-102C204C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b="1" dirty="0"/>
              <a:t>Real-time</a:t>
            </a:r>
            <a:r>
              <a:rPr lang="en-IE" dirty="0"/>
              <a:t>: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Microcontrollers are generally designed to perform specific tasks without the overhead of an operating system.</a:t>
            </a:r>
          </a:p>
          <a:p>
            <a:pPr lvl="1"/>
            <a:r>
              <a:rPr lang="en-IE" dirty="0"/>
              <a:t>Microcontrollers loop continuously waiting for input from sensor the react immediately.</a:t>
            </a:r>
          </a:p>
          <a:p>
            <a:pPr lvl="1"/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Real-time operation: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guarantee a task is executed in a predictable time frame.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use “interrupt” handlers to achieve this.  Triggered by a sensor input(e.g. tilt sensor in car) </a:t>
            </a:r>
          </a:p>
          <a:p>
            <a:pPr lvl="1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SBCs generally run full-fledged operating systems like Linux, </a:t>
            </a:r>
          </a:p>
          <a:p>
            <a:pPr lvl="2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can have varying response times due to task scheduling and other processes running in the background.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Microcontrollers can operate in Real-time, SBCs do not. </a:t>
            </a:r>
            <a:endParaRPr lang="en-IE" b="1" dirty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634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C0E-1297-B22A-C775-D75698F0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E" sz="5400"/>
              <a:t>Which one???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F81E-8EB3-F5A2-194E-89A39BF3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500" b="1" dirty="0"/>
              <a:t>Task Simplicity: </a:t>
            </a:r>
          </a:p>
          <a:p>
            <a:pPr lvl="1"/>
            <a:r>
              <a:rPr lang="en-GB" sz="1500" dirty="0"/>
              <a:t>Use Arduino for simpler, hardware-focused tasks. </a:t>
            </a:r>
          </a:p>
          <a:p>
            <a:pPr lvl="1"/>
            <a:r>
              <a:rPr lang="en-GB" sz="1500" dirty="0"/>
              <a:t>Use Raspberry Pi for complex tasks or when a full OS is beneficial (e.g. image processing, DB I/O).</a:t>
            </a:r>
          </a:p>
          <a:p>
            <a:r>
              <a:rPr lang="en-GB" sz="1500" b="1" dirty="0"/>
              <a:t>Power Constraints: </a:t>
            </a:r>
            <a:r>
              <a:rPr lang="en-GB" sz="1500" dirty="0"/>
              <a:t>For battery-operated or energy-efficient systems, Arduino is often a better choice.</a:t>
            </a:r>
          </a:p>
          <a:p>
            <a:r>
              <a:rPr lang="en-GB" sz="1500" b="1" dirty="0"/>
              <a:t>Integration: </a:t>
            </a:r>
            <a:r>
              <a:rPr lang="en-GB" sz="1500" dirty="0"/>
              <a:t>Raspberry Pi is ideal for projects that need internet connectivity, computation &amp; processing, or integration with complex software.</a:t>
            </a:r>
          </a:p>
          <a:p>
            <a:r>
              <a:rPr lang="en-GB" sz="1500" b="1" dirty="0"/>
              <a:t>Budget: </a:t>
            </a:r>
            <a:r>
              <a:rPr lang="en-GB" sz="1500" dirty="0"/>
              <a:t>Consider cost implications, especially for large scale or commercial projects.</a:t>
            </a:r>
            <a:endParaRPr lang="en-IE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DD8043-9ABB-6A90-6930-8DC919A2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9048" y="694711"/>
            <a:ext cx="5458968" cy="546857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9E813E4-5E77-6939-F149-CB8C62316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07203" y="3153085"/>
            <a:ext cx="1500724" cy="150072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2A2460A-A255-933A-5367-EEDB2284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85880" y="3661338"/>
            <a:ext cx="1506494" cy="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BCC9-0191-4346-6750-0C4D04B9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5BD3F-5C25-07EE-F768-88B456CC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IE" sz="1400" b="1"/>
              <a:t>Anti-lock Braking System (ABS)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ABS is a safety anti-skid braking system that prevents the wheels from “locking up” during braking, which helps the driver maintain control.</a:t>
            </a:r>
          </a:p>
          <a:p>
            <a:r>
              <a:rPr lang="en-GB" sz="1400" b="1">
                <a:latin typeface="Söhne"/>
              </a:rPr>
              <a:t>How it works:</a:t>
            </a:r>
          </a:p>
          <a:p>
            <a:pPr lvl="1"/>
            <a:r>
              <a:rPr lang="en-GB" sz="1400"/>
              <a:t>Wheel Speed Sensors constantly measure the speed of each wheel and send this data to the ABS controller.</a:t>
            </a:r>
          </a:p>
          <a:p>
            <a:pPr lvl="1"/>
            <a:r>
              <a:rPr lang="en-GB" sz="1400"/>
              <a:t>ABS Controller processes the wheel speed data and determines if a wheel is about to lock up.</a:t>
            </a:r>
          </a:p>
          <a:p>
            <a:pPr lvl="1"/>
            <a:r>
              <a:rPr lang="en-GB" sz="1400" b="0" i="0">
                <a:effectLst/>
                <a:latin typeface="Söhne"/>
              </a:rPr>
              <a:t>If the </a:t>
            </a:r>
            <a:r>
              <a:rPr lang="en-GB" sz="1400"/>
              <a:t>ABS Controller</a:t>
            </a:r>
            <a:r>
              <a:rPr lang="en-GB" sz="1400" b="0" i="0">
                <a:effectLst/>
                <a:latin typeface="Söhne"/>
              </a:rPr>
              <a:t> detects a wheel is about to lock, it decreases the pressure to the brake until the wheel starts moving again. </a:t>
            </a:r>
          </a:p>
          <a:p>
            <a:r>
              <a:rPr lang="en-GB" sz="1400" b="1" i="0">
                <a:effectLst/>
                <a:latin typeface="Söhne"/>
              </a:rPr>
              <a:t>Safety Critical System: Has to Work Always, Has to be Reliable, Has to be Fast, Can’t be waiting around for processor timeslot</a:t>
            </a:r>
          </a:p>
          <a:p>
            <a:pPr lvl="1"/>
            <a:endParaRPr lang="en-IE" sz="1400"/>
          </a:p>
        </p:txBody>
      </p:sp>
      <p:pic>
        <p:nvPicPr>
          <p:cNvPr id="5" name="Picture 4" descr="A diagram of a car accident&#10;&#10;Description automatically generated">
            <a:extLst>
              <a:ext uri="{FF2B5EF4-FFF2-40B4-BE49-F238E27FC236}">
                <a16:creationId xmlns:a16="http://schemas.microsoft.com/office/drawing/2014/main" id="{8E5DA6C0-1FB2-35A7-52FF-72B730D94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19367" y="2464708"/>
            <a:ext cx="4788505" cy="3196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07814-6205-456E-B9C6-C1D501D19A88}"/>
              </a:ext>
            </a:extLst>
          </p:cNvPr>
          <p:cNvSpPr txBox="1"/>
          <p:nvPr/>
        </p:nvSpPr>
        <p:spPr>
          <a:xfrm>
            <a:off x="8614875" y="5895072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technofaq.org/posts/2020/08/how-car-technology-has-changed-over-time-and-what-we-can-expect-to-see-in-the-fut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2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01A9-2304-DD0B-6145-E1A2B71F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E" dirty="0"/>
              <a:t>Example Use Case1: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29ED-9796-8597-BF49-30327771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ABS controller needs to operate in real-time. </a:t>
            </a:r>
          </a:p>
          <a:p>
            <a:r>
              <a:rPr lang="en-GB" sz="2000" dirty="0"/>
              <a:t>When a driver steps on the brake pedal, the ABS must instantly assess and react to wheel slip conditions to prevent skids</a:t>
            </a:r>
          </a:p>
          <a:p>
            <a:r>
              <a:rPr lang="en-GB" sz="2000" dirty="0"/>
              <a:t>A delay in processing could reduce the effectiveness of the ABS, leading to potential accidents.</a:t>
            </a:r>
          </a:p>
          <a:p>
            <a:r>
              <a:rPr lang="en-GB" sz="2000" b="1" dirty="0"/>
              <a:t>Microcontroller</a:t>
            </a:r>
            <a:r>
              <a:rPr lang="en-GB" sz="2000" dirty="0"/>
              <a:t> is the best option here and are used extensively in the automotive industry where safety, performance, and reliability are critical.(Incorporated into ECUs(electronic control units)</a:t>
            </a:r>
            <a:endParaRPr lang="en-IE" sz="2000" dirty="0"/>
          </a:p>
        </p:txBody>
      </p:sp>
      <p:pic>
        <p:nvPicPr>
          <p:cNvPr id="7" name="Picture 6" descr="A close-up of a vehicle control unit&#10;&#10;Description automatically generated">
            <a:extLst>
              <a:ext uri="{FF2B5EF4-FFF2-40B4-BE49-F238E27FC236}">
                <a16:creationId xmlns:a16="http://schemas.microsoft.com/office/drawing/2014/main" id="{B5E4ADF8-0AED-1819-A163-F4392C5D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1538" y="4083406"/>
            <a:ext cx="4108229" cy="2126008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FFEA2C-6EE0-BBD8-B235-65DE9167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41" y="1633220"/>
            <a:ext cx="42386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95B9-B6E0-A8C9-CDB3-5F6EC2D4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 fontScale="90000"/>
          </a:bodyPr>
          <a:lstStyle/>
          <a:p>
            <a:r>
              <a:rPr lang="en-IE" sz="34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0786-9B91-7748-BFE9-576075206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GB" sz="1500" b="0" i="0">
                <a:effectLst/>
                <a:latin typeface="Söhne"/>
              </a:rPr>
              <a:t>LPR systems automate the process of identifying a vehicle's license plate to manage access, billing,  security….</a:t>
            </a:r>
          </a:p>
          <a:p>
            <a:r>
              <a:rPr lang="en-GB" sz="1500" b="1" i="0">
                <a:effectLst/>
                <a:latin typeface="Söhne"/>
              </a:rPr>
              <a:t>Capture: </a:t>
            </a:r>
            <a:r>
              <a:rPr lang="en-GB" sz="1500" b="0" i="0">
                <a:effectLst/>
                <a:latin typeface="Söhne"/>
              </a:rPr>
              <a:t>Cameras take pictures of vehicles' as they come and go.</a:t>
            </a:r>
          </a:p>
          <a:p>
            <a:r>
              <a:rPr lang="en-GB" sz="1500" b="1"/>
              <a:t>Image Processing: </a:t>
            </a:r>
            <a:r>
              <a:rPr lang="en-GB" sz="1500" b="0" i="0">
                <a:effectLst/>
                <a:latin typeface="Söhne"/>
              </a:rPr>
              <a:t>The system processes these images to enhance clarity, adjust lighting, and prepare the image for plate extraction.</a:t>
            </a:r>
          </a:p>
          <a:p>
            <a:r>
              <a:rPr lang="en-GB" sz="1500" b="1"/>
              <a:t>Plate Extraction: </a:t>
            </a:r>
            <a:r>
              <a:rPr lang="en-GB" sz="1500"/>
              <a:t>Program identify the rectangular region of the image containing the license plate.</a:t>
            </a:r>
          </a:p>
          <a:p>
            <a:r>
              <a:rPr lang="en-GB" sz="1500" b="1"/>
              <a:t>Optical Character Recognition: </a:t>
            </a:r>
            <a:r>
              <a:rPr lang="en-GB" sz="1500"/>
              <a:t>The system then processes this extracted portion to recognise and read the characters on the license plate.</a:t>
            </a:r>
          </a:p>
          <a:p>
            <a:r>
              <a:rPr lang="en-GB" sz="1500" b="1"/>
              <a:t>Database: </a:t>
            </a:r>
            <a:r>
              <a:rPr lang="en-GB" sz="1500"/>
              <a:t>The licence plate number is used to query/update a DB</a:t>
            </a:r>
            <a:endParaRPr lang="en-IE" sz="15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31238-80D3-BDC5-63B1-47FF481C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64" r="7110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C0C79-947A-2AF3-1039-BA52BCAE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845" r="20166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FE558-3464-81DD-BAF9-A3E7E88023CA}"/>
              </a:ext>
            </a:extLst>
          </p:cNvPr>
          <p:cNvSpPr txBox="1"/>
          <p:nvPr/>
        </p:nvSpPr>
        <p:spPr>
          <a:xfrm>
            <a:off x="9872134" y="6870700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5" tooltip="https://h20-platform.blogspot.com/2014/04/tricking-traffic-rada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E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535B-C0A2-14CE-EBC6-F8AA09EABC17}"/>
              </a:ext>
            </a:extLst>
          </p:cNvPr>
          <p:cNvSpPr txBox="1"/>
          <p:nvPr/>
        </p:nvSpPr>
        <p:spPr>
          <a:xfrm>
            <a:off x="755239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mons.wikimedia.org/wiki/File:California_license_plate_ANPR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83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77C6-DD2D-CAB9-8700-62E1117A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4600"/>
              <a:t>Example Use Case2: Licence Plate Recognition (LPR)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36A9-827A-7E24-AE12-25BC04EE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IE" sz="2200" dirty="0"/>
              <a:t>A lot of computationally expensive processing here (image processing). May need a lot of CPU power and memory.</a:t>
            </a:r>
          </a:p>
          <a:p>
            <a:r>
              <a:rPr lang="en-IE" sz="2200" dirty="0"/>
              <a:t>Short period to acquire, process and recognise licence plate is acceptable.</a:t>
            </a:r>
          </a:p>
          <a:p>
            <a:r>
              <a:rPr lang="en-IE" sz="2200" dirty="0"/>
              <a:t>Quick, but not </a:t>
            </a:r>
            <a:r>
              <a:rPr lang="en-GB" sz="2200" b="0" i="0" dirty="0">
                <a:effectLst/>
                <a:latin typeface="Söhne"/>
              </a:rPr>
              <a:t>exact real-time processing, is OK. </a:t>
            </a:r>
            <a:endParaRPr lang="en-IE" sz="2200" b="0" i="0" dirty="0">
              <a:effectLst/>
              <a:latin typeface="Söhne"/>
            </a:endParaRPr>
          </a:p>
          <a:p>
            <a:r>
              <a:rPr lang="en-IE" sz="2200" dirty="0">
                <a:latin typeface="Söhne"/>
              </a:rPr>
              <a:t>Nobody will be hurt if it fails – not safety critical.</a:t>
            </a:r>
          </a:p>
          <a:p>
            <a:r>
              <a:rPr lang="en-IE" sz="2200" dirty="0">
                <a:latin typeface="Söhne"/>
              </a:rPr>
              <a:t>A networked/connected </a:t>
            </a:r>
            <a:r>
              <a:rPr lang="en-IE" sz="2200" b="1" dirty="0">
                <a:latin typeface="Söhne"/>
              </a:rPr>
              <a:t>Single Board Computer </a:t>
            </a:r>
            <a:r>
              <a:rPr lang="en-IE" sz="2200" dirty="0">
                <a:latin typeface="Söhne"/>
              </a:rPr>
              <a:t>connected to Camera is a viable option here. </a:t>
            </a:r>
          </a:p>
          <a:p>
            <a:endParaRPr lang="en-IE" sz="2200" dirty="0">
              <a:latin typeface="Söhne"/>
            </a:endParaRPr>
          </a:p>
          <a:p>
            <a:endParaRPr lang="en-GB" sz="2200" b="0" i="0" dirty="0"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8A05B-7DBC-165D-35A8-416831C1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43" y="1967985"/>
            <a:ext cx="3370623" cy="3370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4072A-FCD6-0543-41D1-8AA2107E5C61}"/>
              </a:ext>
            </a:extLst>
          </p:cNvPr>
          <p:cNvSpPr txBox="1"/>
          <p:nvPr/>
        </p:nvSpPr>
        <p:spPr>
          <a:xfrm>
            <a:off x="7600943" y="7661179"/>
            <a:ext cx="3370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3" tooltip="https://wiki.52pi.com/index.php/Raspberry_Pi_night_vision_camera_adjustable-focus_module_ER-0016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4" tooltip="https://creativecommons.org/licenses/by-nc-sa/3.0/"/>
              </a:rPr>
              <a:t>CC BY-SA-NC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03310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14D5-8FED-4009-8EDA-113AEF6F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E" sz="5400" dirty="0"/>
              <a:t>Can you use both together?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9EC7-5A0C-ED5B-661C-D9028C81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IE" sz="2200" dirty="0"/>
              <a:t>Yep! If you want</a:t>
            </a:r>
          </a:p>
          <a:p>
            <a:r>
              <a:rPr lang="en-IE" sz="2200" dirty="0"/>
              <a:t>Why?</a:t>
            </a:r>
          </a:p>
          <a:p>
            <a:pPr lvl="1"/>
            <a:r>
              <a:rPr lang="en-IE" sz="2200" dirty="0"/>
              <a:t>Microcontrollers are reliable, real-time and interface well with sensors (</a:t>
            </a:r>
            <a:r>
              <a:rPr lang="en-IE" sz="2200" dirty="0" err="1"/>
              <a:t>analog</a:t>
            </a:r>
            <a:r>
              <a:rPr lang="en-IE" sz="2200" dirty="0"/>
              <a:t>/digital sensors)</a:t>
            </a:r>
          </a:p>
          <a:p>
            <a:pPr lvl="1"/>
            <a:r>
              <a:rPr lang="en-IE" sz="2200" dirty="0"/>
              <a:t>OS on computer have a lot of processing power/software to work on data but can crash and have security vulnerabilities like any computer.</a:t>
            </a:r>
          </a:p>
          <a:p>
            <a:pPr lvl="1"/>
            <a:r>
              <a:rPr lang="en-IE" sz="2200" dirty="0"/>
              <a:t>Use Microcontroller to interface/control sensors and actuators</a:t>
            </a:r>
          </a:p>
          <a:p>
            <a:pPr lvl="1"/>
            <a:r>
              <a:rPr lang="en-IE" sz="2200" dirty="0"/>
              <a:t>Use SBC to process data/connect to other networks and services.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4AC9D81-284F-7337-6314-91A8AB8F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690" r="222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17992"/>
          <a:stretch/>
        </p:blipFill>
        <p:spPr>
          <a:xfrm>
            <a:off x="530437" y="1696370"/>
            <a:ext cx="11215986" cy="49201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00FDEB5-8A79-8D76-1601-69C281D9DF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IoT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22994"/>
          <a:stretch/>
        </p:blipFill>
        <p:spPr>
          <a:xfrm>
            <a:off x="311843" y="1847719"/>
            <a:ext cx="11226229" cy="48380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C45CA5-F3B8-A625-E88F-B0E782FAA2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The “Thing”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396" y="373911"/>
            <a:ext cx="11226229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B80AE-A196-422D-B97D-E56542A2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3C1F-ADF7-31CE-BAA0-382B708E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/>
              <a:t>What other things use sensor data to make decisions?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BA78EAFE-92AF-E8EC-9EF0-675C570B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3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C95F5E-11B3-8267-27B9-A0DC666777F3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rcRect t="19648"/>
          <a:stretch/>
        </p:blipFill>
        <p:spPr>
          <a:xfrm>
            <a:off x="985961" y="1954053"/>
            <a:ext cx="10098157" cy="4712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A7B44-2C84-16E0-C149-B333EF3C9F97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9976110" cy="73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Better Mousetrap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572" y="1898904"/>
            <a:ext cx="9976109" cy="4827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D09F-9586-BB90-8A73-F65B2AE81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13DC-F2FD-7D72-166A-65E85AEA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QI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A81B-3530-1E8C-BBE1-969FF3E6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 dirty="0"/>
              <a:t>What other data could make a smart thermostat even smarter? </a:t>
            </a:r>
          </a:p>
        </p:txBody>
      </p:sp>
      <p:pic>
        <p:nvPicPr>
          <p:cNvPr id="5" name="Picture 4" descr="A cartoon character leaning on a question mark&#10;&#10;Description automatically generated">
            <a:extLst>
              <a:ext uri="{FF2B5EF4-FFF2-40B4-BE49-F238E27FC236}">
                <a16:creationId xmlns:a16="http://schemas.microsoft.com/office/drawing/2014/main" id="{0C3E6E67-D1D0-98FD-3FED-40801744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701085" y="0"/>
            <a:ext cx="3634874" cy="36238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 descr="A digital thermostat with a black circle and white text&#10;&#10;Description automatically generated">
            <a:extLst>
              <a:ext uri="{FF2B5EF4-FFF2-40B4-BE49-F238E27FC236}">
                <a16:creationId xmlns:a16="http://schemas.microsoft.com/office/drawing/2014/main" id="{D7D6CD22-4704-F9F5-A47A-E29029A48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14858" y="3623365"/>
            <a:ext cx="5749991" cy="3229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E1A36-9436-67AD-7A44-51F89A431167}"/>
              </a:ext>
            </a:extLst>
          </p:cNvPr>
          <p:cNvSpPr txBox="1"/>
          <p:nvPr/>
        </p:nvSpPr>
        <p:spPr>
          <a:xfrm>
            <a:off x="5518205" y="6992706"/>
            <a:ext cx="5499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>
                <a:hlinkClick r:id="rId5" tooltip="https://www.wired.it/economia/business/2017/07/10/amazon-prime-day-affari/"/>
              </a:rPr>
              <a:t>This Photo</a:t>
            </a:r>
            <a:r>
              <a:rPr lang="en-IE" sz="900"/>
              <a:t> by Unknown Author is licensed under </a:t>
            </a:r>
            <a:r>
              <a:rPr lang="en-IE" sz="900">
                <a:hlinkClick r:id="rId6" tooltip="https://creativecommons.org/licenses/by-nc-nd/3.0/"/>
              </a:rPr>
              <a:t>CC BY-NC-ND</a:t>
            </a:r>
            <a:endParaRPr lang="en-IE" sz="900"/>
          </a:p>
        </p:txBody>
      </p:sp>
    </p:spTree>
    <p:extLst>
      <p:ext uri="{BB962C8B-B14F-4D97-AF65-F5344CB8AC3E}">
        <p14:creationId xmlns:p14="http://schemas.microsoft.com/office/powerpoint/2010/main" val="16304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Microsoft Office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Calibri Light</vt:lpstr>
      <vt:lpstr>Söhne</vt:lpstr>
      <vt:lpstr>Office Theme</vt:lpstr>
      <vt:lpstr>IoT Standard and Protocols</vt:lpstr>
      <vt:lpstr>Agenda</vt:lpstr>
      <vt:lpstr>PowerPoint Presentation</vt:lpstr>
      <vt:lpstr>PowerPoint Presentation</vt:lpstr>
      <vt:lpstr>PowerPoint Presentation</vt:lpstr>
      <vt:lpstr>QI</vt:lpstr>
      <vt:lpstr>PowerPoint Presentation</vt:lpstr>
      <vt:lpstr>PowerPoint Presentation</vt:lpstr>
      <vt:lpstr>QI</vt:lpstr>
      <vt:lpstr>PowerPoint Presentation</vt:lpstr>
      <vt:lpstr>PowerPoint Presentation</vt:lpstr>
      <vt:lpstr>PowerPoint Presentation</vt:lpstr>
      <vt:lpstr>QI</vt:lpstr>
      <vt:lpstr>Single Board Computers vs Microcontrollers</vt:lpstr>
      <vt:lpstr>SBC vs μC</vt:lpstr>
      <vt:lpstr>What is a Single Board Computer(SBC)?</vt:lpstr>
      <vt:lpstr>Raspberry Pi</vt:lpstr>
      <vt:lpstr>What is a Microcontroller?</vt:lpstr>
      <vt:lpstr>Arduino wifi MKR1010</vt:lpstr>
      <vt:lpstr>SBCs vs. Microcontrollers Key Differences</vt:lpstr>
      <vt:lpstr>SBCs vs. Microcontrollers Key Differences</vt:lpstr>
      <vt:lpstr>Which one???</vt:lpstr>
      <vt:lpstr>Example Use Case1: ABS</vt:lpstr>
      <vt:lpstr>Example Use Case1: ABS</vt:lpstr>
      <vt:lpstr>Example Use Case2: Licence Plate Recognition (LPR) </vt:lpstr>
      <vt:lpstr>Example Use Case2: Licence Plate Recognition (LPR) </vt:lpstr>
      <vt:lpstr>Can you use both together?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X Walsh</dc:creator>
  <cp:lastModifiedBy>Frank Walsh</cp:lastModifiedBy>
  <cp:revision>4</cp:revision>
  <dcterms:created xsi:type="dcterms:W3CDTF">2025-01-19T18:07:25Z</dcterms:created>
  <dcterms:modified xsi:type="dcterms:W3CDTF">2025-01-27T00:04:54Z</dcterms:modified>
</cp:coreProperties>
</file>